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651" r:id="rId7"/>
    <p:sldId id="534" r:id="rId8"/>
    <p:sldId id="535" r:id="rId9"/>
    <p:sldId id="589" r:id="rId10"/>
    <p:sldId id="533" r:id="rId11"/>
    <p:sldId id="467" r:id="rId12"/>
    <p:sldId id="581" r:id="rId13"/>
    <p:sldId id="582" r:id="rId14"/>
    <p:sldId id="590" r:id="rId15"/>
    <p:sldId id="580" r:id="rId16"/>
    <p:sldId id="468" r:id="rId17"/>
    <p:sldId id="495" r:id="rId18"/>
    <p:sldId id="494" r:id="rId19"/>
    <p:sldId id="413" r:id="rId20"/>
    <p:sldId id="583" r:id="rId21"/>
    <p:sldId id="648" r:id="rId22"/>
    <p:sldId id="463" r:id="rId23"/>
    <p:sldId id="649" r:id="rId24"/>
    <p:sldId id="464" r:id="rId25"/>
    <p:sldId id="650" r:id="rId26"/>
    <p:sldId id="591" r:id="rId27"/>
    <p:sldId id="414" r:id="rId28"/>
    <p:sldId id="416" r:id="rId29"/>
    <p:sldId id="418" r:id="rId30"/>
    <p:sldId id="536" r:id="rId31"/>
    <p:sldId id="537" r:id="rId32"/>
    <p:sldId id="538" r:id="rId33"/>
    <p:sldId id="539" r:id="rId34"/>
    <p:sldId id="584" r:id="rId35"/>
    <p:sldId id="445" r:id="rId36"/>
    <p:sldId id="446" r:id="rId37"/>
    <p:sldId id="447" r:id="rId38"/>
    <p:sldId id="448" r:id="rId39"/>
    <p:sldId id="592" r:id="rId40"/>
    <p:sldId id="417" r:id="rId41"/>
    <p:sldId id="466" r:id="rId42"/>
    <p:sldId id="442" r:id="rId43"/>
    <p:sldId id="469" r:id="rId44"/>
    <p:sldId id="443" r:id="rId45"/>
    <p:sldId id="470" r:id="rId46"/>
    <p:sldId id="585" r:id="rId47"/>
    <p:sldId id="586" r:id="rId48"/>
    <p:sldId id="472" r:id="rId49"/>
    <p:sldId id="444" r:id="rId50"/>
    <p:sldId id="593" r:id="rId51"/>
    <p:sldId id="522" r:id="rId52"/>
    <p:sldId id="524" r:id="rId53"/>
    <p:sldId id="523" r:id="rId54"/>
    <p:sldId id="594" r:id="rId55"/>
    <p:sldId id="531" r:id="rId56"/>
    <p:sldId id="532" r:id="rId57"/>
    <p:sldId id="595" r:id="rId58"/>
    <p:sldId id="525" r:id="rId59"/>
    <p:sldId id="526" r:id="rId60"/>
    <p:sldId id="527" r:id="rId61"/>
    <p:sldId id="596" r:id="rId62"/>
    <p:sldId id="597" r:id="rId63"/>
    <p:sldId id="598" r:id="rId64"/>
    <p:sldId id="646" r:id="rId65"/>
    <p:sldId id="647" r:id="rId66"/>
    <p:sldId id="599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4" y="928"/>
      </p:cViewPr>
      <p:guideLst>
        <p:guide orient="horz" pos="216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109.6+81.9+82.8  110.4+81.6+81.6  82.5+82.5</a:t>
            </a:r>
            <a:endParaRPr lang="en-US" altLang="zh-CN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showdoc.com.cn/1141479308720289?page_id=0" TargetMode="Externa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hyperlink" Target="../&#39033;&#30446;&#35745;&#21010;/gantt%2011.19.m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http://book.toisht.com/admin2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718435" y="1046480"/>
            <a:ext cx="2327275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9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9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en-US" altLang="zh-CN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ZUCC-COTC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630" y="8851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/>
              <a:t>⑤管理员</a:t>
            </a:r>
            <a:endParaRPr lang="zh-CN" altLang="en-US" sz="400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64710" y="1764030"/>
            <a:ext cx="700405" cy="815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674485" y="1764030"/>
            <a:ext cx="65786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1165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往数据库里添加</a:t>
            </a:r>
            <a:endParaRPr lang="zh-CN" altLang="en-US" sz="2800"/>
          </a:p>
          <a:p>
            <a:r>
              <a:rPr lang="zh-CN" altLang="en-US" sz="2800"/>
              <a:t>课程，老师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85890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审核被举报评论</a:t>
            </a:r>
            <a:endParaRPr lang="zh-CN" altLang="en-US" sz="2800"/>
          </a:p>
          <a:p>
            <a:r>
              <a:rPr lang="zh-CN" altLang="en-US" sz="2800"/>
              <a:t>必要时删除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961630" y="1038860"/>
            <a:ext cx="336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用户代表：庄某伟 软工</a:t>
            </a:r>
            <a:r>
              <a:rPr lang="en-US" altLang="zh-CN" sz="2000"/>
              <a:t>1802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用户总结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表格 19"/>
          <p:cNvGraphicFramePr/>
          <p:nvPr>
            <p:custDataLst>
              <p:tags r:id="rId2"/>
            </p:custDataLst>
          </p:nvPr>
        </p:nvGraphicFramePr>
        <p:xfrm>
          <a:off x="1699260" y="2126615"/>
          <a:ext cx="8921750" cy="244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8495"/>
                <a:gridCol w="3183255"/>
              </a:tblGrid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用户特征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对绩点要求高的学生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焱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抗压能力较差想安稳过的学生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琪 国贸1803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课外生活丰富到甚至占用上课时间的学生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林某浩 计算1802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喜欢被严格的老师鞭策想干出一番大事业的学生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涛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管理员用户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庄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伟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8074978" y="4815840"/>
            <a:ext cx="25457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杨枨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在需求中，是否明确了用户类别？明确了用户代表？是否合理？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kern="100" dirty="0">
                          <a:effectLst/>
                        </a:rPr>
                        <a:t>?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3102610" y="13366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用户访谈雷达图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e6612ab8cbebe30024afc5d868e665e"/>
          <p:cNvPicPr>
            <a:picLocks noChangeAspect="1"/>
          </p:cNvPicPr>
          <p:nvPr/>
        </p:nvPicPr>
        <p:blipFill>
          <a:blip r:embed="rId1"/>
          <a:srcRect l="16279" t="12545" r="10133"/>
          <a:stretch>
            <a:fillRect/>
          </a:stretch>
        </p:blipFill>
        <p:spPr>
          <a:xfrm>
            <a:off x="329565" y="1010285"/>
            <a:ext cx="3375660" cy="2479040"/>
          </a:xfrm>
          <a:prstGeom prst="rect">
            <a:avLst/>
          </a:prstGeom>
        </p:spPr>
      </p:pic>
      <p:pic>
        <p:nvPicPr>
          <p:cNvPr id="4" name="图片 3" descr="33af840940a07fa886afc68ef7d6481"/>
          <p:cNvPicPr>
            <a:picLocks noChangeAspect="1"/>
          </p:cNvPicPr>
          <p:nvPr/>
        </p:nvPicPr>
        <p:blipFill>
          <a:blip r:embed="rId2"/>
          <a:srcRect l="32387"/>
          <a:stretch>
            <a:fillRect/>
          </a:stretch>
        </p:blipFill>
        <p:spPr>
          <a:xfrm>
            <a:off x="4775200" y="1010285"/>
            <a:ext cx="3099435" cy="2479040"/>
          </a:xfrm>
          <a:prstGeom prst="rect">
            <a:avLst/>
          </a:prstGeom>
        </p:spPr>
      </p:pic>
      <p:pic>
        <p:nvPicPr>
          <p:cNvPr id="6" name="图片 5" descr="7f4b16dedd7d2d20c10dba9313fe76f"/>
          <p:cNvPicPr>
            <a:picLocks noChangeAspect="1"/>
          </p:cNvPicPr>
          <p:nvPr/>
        </p:nvPicPr>
        <p:blipFill>
          <a:blip r:embed="rId3"/>
          <a:srcRect l="31389"/>
          <a:stretch>
            <a:fillRect/>
          </a:stretch>
        </p:blipFill>
        <p:spPr>
          <a:xfrm>
            <a:off x="8423910" y="1010285"/>
            <a:ext cx="3145155" cy="2479040"/>
          </a:xfrm>
          <a:prstGeom prst="rect">
            <a:avLst/>
          </a:prstGeom>
        </p:spPr>
      </p:pic>
      <p:pic>
        <p:nvPicPr>
          <p:cNvPr id="10" name="图片 9" descr="图表 5"/>
          <p:cNvPicPr>
            <a:picLocks noChangeAspect="1"/>
          </p:cNvPicPr>
          <p:nvPr/>
        </p:nvPicPr>
        <p:blipFill>
          <a:blip r:embed="rId4"/>
          <a:srcRect l="31195"/>
          <a:stretch>
            <a:fillRect/>
          </a:stretch>
        </p:blipFill>
        <p:spPr>
          <a:xfrm>
            <a:off x="389890" y="4130675"/>
            <a:ext cx="3008630" cy="2479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0040" y="275018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02645" y="29324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285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60040" y="598360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07280" y="4130675"/>
            <a:ext cx="617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用户访谈的结果大致如雷达图上显示，用户</a:t>
            </a:r>
            <a:endParaRPr lang="zh-CN" altLang="en-US"/>
          </a:p>
          <a:p>
            <a:r>
              <a:rPr lang="zh-CN" altLang="en-US"/>
              <a:t>们对绩点、实用知识、宜人性、课外生活的需求</a:t>
            </a:r>
            <a:endParaRPr lang="zh-CN" altLang="en-US"/>
          </a:p>
          <a:p>
            <a:r>
              <a:rPr lang="zh-CN" altLang="en-US"/>
              <a:t>相对比较有差异性，而不同的用户群体积累到一</a:t>
            </a:r>
            <a:endParaRPr lang="zh-CN" altLang="en-US"/>
          </a:p>
          <a:p>
            <a:r>
              <a:rPr lang="zh-CN" altLang="en-US"/>
              <a:t>定程度时，其他用户就能在群体中找到适合自己</a:t>
            </a:r>
            <a:endParaRPr lang="zh-CN" altLang="en-US"/>
          </a:p>
          <a:p>
            <a:r>
              <a:rPr lang="zh-CN" altLang="en-US"/>
              <a:t>的那一类群体对号入座，找到与他们适配的课程与老师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9200"/>
          <a:stretch>
            <a:fillRect/>
          </a:stretch>
        </p:blipFill>
        <p:spPr>
          <a:xfrm>
            <a:off x="8234680" y="1626235"/>
            <a:ext cx="2698750" cy="486346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0" dirty="0">
                <a:ea typeface="宋体" panose="02010600030101010101" pitchFamily="2" charset="-122"/>
              </a:rPr>
              <a:t>有主流网站使用经验的大学生能在3分钟内完成注册登陆，2分钟内搜索到目标教师或课程</a:t>
            </a:r>
            <a:endParaRPr lang="zh-CN" sz="2800" b="0" dirty="0">
              <a:ea typeface="宋体" panose="02010600030101010101" pitchFamily="2" charset="-122"/>
            </a:endParaRPr>
          </a:p>
          <a:p>
            <a:pPr indent="0"/>
            <a:r>
              <a:rPr lang="zh-CN" sz="2800" b="0" dirty="0">
                <a:ea typeface="宋体" panose="02010600030101010101" pitchFamily="2" charset="-122"/>
              </a:rPr>
              <a:t>采用B/S，用户通过浏览器访问</a:t>
            </a:r>
            <a:endParaRPr lang="zh-CN" sz="2800" b="0" dirty="0">
              <a:ea typeface="宋体" panose="02010600030101010101" pitchFamily="2" charset="-122"/>
            </a:endParaRPr>
          </a:p>
          <a:p>
            <a:pPr indent="0"/>
            <a:r>
              <a:rPr lang="zh-CN" sz="2800" b="0" dirty="0">
                <a:ea typeface="宋体" panose="02010600030101010101" pitchFamily="2" charset="-122"/>
              </a:rPr>
              <a:t>分辨率不低于</a:t>
            </a:r>
            <a:r>
              <a:rPr lang="en-US" sz="2800" b="0" dirty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endParaRPr lang="zh-CN" sz="2800" b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1542415"/>
            <a:ext cx="6904355" cy="480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03350"/>
            <a:ext cx="7161530" cy="5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80" y="1323340"/>
            <a:ext cx="7471410" cy="535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7" descr="管理员登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08" y="1992313"/>
            <a:ext cx="5264785" cy="2873375"/>
          </a:xfrm>
          <a:prstGeom prst="rect">
            <a:avLst/>
          </a:prstGeom>
        </p:spPr>
      </p:pic>
      <p:pic>
        <p:nvPicPr>
          <p:cNvPr id="41" name="图片 41" descr="管理员用户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0" y="1556385"/>
            <a:ext cx="9394190" cy="516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en-US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endParaRPr lang="en-US" sz="2400" b="0">
              <a:solidFill>
                <a:srgbClr val="000000"/>
              </a:solidFill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zh-CN" sz="2400" b="0">
                <a:ea typeface="宋体" panose="02010600030101010101" pitchFamily="2" charset="-122"/>
              </a:rPr>
              <a:t>2．分布式发布订阅消息系统：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344295"/>
            <a:ext cx="767016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2047240"/>
            <a:ext cx="6383020" cy="2763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00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任务安排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1701165"/>
            <a:ext cx="698373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279366058915443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" y="1112520"/>
            <a:ext cx="9138920" cy="566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file"/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描述：关于某个教师的某门课程，平台可呈现给用户的所有信息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描述：搜索、推荐的条目的集合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图？描述是否准确？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endParaRPr lang="en-US" sz="2400" b="0">
              <a:solidFill>
                <a:srgbClr val="333333"/>
              </a:solidFill>
              <a:latin typeface="Wingdings" panose="05000000000000000000" charset="0"/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1905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300990"/>
            <a:ext cx="11018520" cy="6073140"/>
          </a:xfrm>
          <a:prstGeom prst="rect">
            <a:avLst/>
          </a:prstGeom>
        </p:spPr>
      </p:pic>
      <p:sp>
        <p:nvSpPr>
          <p:cNvPr id="14" name="文本框 13">
            <a:hlinkClick r:id="rId3" action="ppaction://hlinkfile"/>
          </p:cNvPr>
          <p:cNvSpPr txBox="1"/>
          <p:nvPr/>
        </p:nvSpPr>
        <p:spPr>
          <a:xfrm>
            <a:off x="11560175" y="2641600"/>
            <a:ext cx="459740" cy="1703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项目计划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29995" y="1721485"/>
            <a:ext cx="97313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--易学性：类似于豆瓣的机制，但本产品只有教师、课程两个维度，内容精简得多，供操作部分也相对较少，学习起来非常简易。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交互效率：此处主要有两点评估，一个是系统响应操作的速度，另一个是用户对说明书或帮助功能的使用频率，响应速度受限于服务器的网络资源，而就帮助功能而言，其实并没有太多，因为某项功能其组成的操作并不多，往往一两次交互就能出来用户想要的结果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--易记性： 当用户停止使用系统一段时间后重新使用本系统，因为系统本身的操作并不多，故重新使用也基本不会忘记如何使用。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91590" y="1490345"/>
            <a:ext cx="97313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 出错频率及包容度：出错频率和包容度指的是用户在操作过程中出现的误操作概率，以及出现错误后系统或产品的错误包容度，因为本产品是提供评论以及发表评论并在后台做大数据分析的，本身并不涉及到选课操作，只对选课提供一个参考意见，个人的一个评价在大数据面前是很无力的，因此出错对系统本身造成的影响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用户满意度：用户满意度相对于前面四个指标来说，更多的是用户的主观体验和感受，建立在前面四个指标之上做出的综合评价，就像是用户角色模型是对用户研究三个方面模型的综合描述一般，以上四个维度的可用性相对较强，因此对用户满意度这一块的可用性问题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，在内容上是否考虑了功能和非功能的需求？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582930"/>
            <a:ext cx="10675620" cy="569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3180"/>
            <a:ext cx="9544050" cy="677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335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项伟铭打分：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罗丹妮打分：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综合得分：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016635"/>
            <a:ext cx="829119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界面原型是否获得用户确认？是否按照用户反馈修改？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702165" y="6237605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管理员</a:t>
            </a:r>
            <a:r>
              <a:rPr lang="zh-CN" altLang="en-US">
                <a:hlinkClick r:id="rId1"/>
              </a:rPr>
              <a:t>界面</a:t>
            </a:r>
            <a:r>
              <a:rPr lang="en-US" altLang="zh-CN"/>
              <a:t>demo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是否按照项目进度和课程要求提交了全部的阶段成果？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3410" y="3389207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8755" y="1758950"/>
            <a:ext cx="67183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【</a:t>
            </a:r>
            <a:r>
              <a:rPr lang="en-US" altLang="zh-CN" sz="2000"/>
              <a:t>1</a:t>
            </a:r>
            <a:r>
              <a:rPr lang="zh-CN" altLang="en-US" sz="2000"/>
              <a:t>】GB/T9385-2008,计算机软件需求规格说明规范[S].:中华人民共和国国家质量监督检验检疫总局,2008.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【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】http://wenxian.aazz.cn/.[EB/OL].,.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774896" y="2468191"/>
            <a:ext cx="1779974" cy="5616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感谢观看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？效果如何？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项目计划是否根据课程进度进行了调整？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kern="100" dirty="0">
                          <a:effectLst/>
                        </a:rPr>
                        <a:t>?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9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50305040509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78401" y="3273797"/>
            <a:ext cx="1779974" cy="5616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用户代表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课外生活丰富到甚至</a:t>
            </a:r>
            <a:endParaRPr lang="zh-CN" altLang="en-US"/>
          </a:p>
          <a:p>
            <a:r>
              <a:rPr lang="zh-CN" altLang="en-US"/>
              <a:t>占用上课时间的学生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喜欢被严格的老师鞭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TABLE_BEAUTIFY" val="smartTable{df1f3bcb-d8fc-4d94-b09b-62697c8e8999}"/>
  <p:tag name="TABLE_ENDDRAG_ORIGIN_RECT" val="702*192"/>
  <p:tag name="TABLE_ENDDRAG_RECT" val="133*167*702*192"/>
</p:tagLst>
</file>

<file path=ppt/tags/tag63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4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68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5960</Words>
  <Application>WPS 演示</Application>
  <PresentationFormat>宽屏</PresentationFormat>
  <Paragraphs>731</Paragraphs>
  <Slides>64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5" baseType="lpstr">
      <vt:lpstr>Arial</vt:lpstr>
      <vt:lpstr>方正书宋_GBK</vt:lpstr>
      <vt:lpstr>Wingdings</vt:lpstr>
      <vt:lpstr>微软雅黑</vt:lpstr>
      <vt:lpstr>汉仪旗黑</vt:lpstr>
      <vt:lpstr>Wingdings</vt:lpstr>
      <vt:lpstr>Calibri</vt:lpstr>
      <vt:lpstr>Helvetica Neue</vt:lpstr>
      <vt:lpstr>Agency FB</vt:lpstr>
      <vt:lpstr>苹方-简</vt:lpstr>
      <vt:lpstr>方正姚体</vt:lpstr>
      <vt:lpstr>Meiryo</vt:lpstr>
      <vt:lpstr>幼圆</vt:lpstr>
      <vt:lpstr>Times New Roman</vt:lpstr>
      <vt:lpstr>宋体</vt:lpstr>
      <vt:lpstr>汉仪书宋二KW</vt:lpstr>
      <vt:lpstr>Hiragino Sans</vt:lpstr>
      <vt:lpstr>宋体</vt:lpstr>
      <vt:lpstr>Arial Unicode MS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toish</cp:lastModifiedBy>
  <cp:revision>197</cp:revision>
  <dcterms:created xsi:type="dcterms:W3CDTF">2020-11-20T09:10:25Z</dcterms:created>
  <dcterms:modified xsi:type="dcterms:W3CDTF">2020-11-20T09:10:25Z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